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720" r:id="rId3"/>
    <p:sldId id="744" r:id="rId4"/>
    <p:sldId id="773" r:id="rId5"/>
    <p:sldId id="772" r:id="rId6"/>
    <p:sldId id="793" r:id="rId7"/>
    <p:sldId id="380" r:id="rId8"/>
    <p:sldId id="801" r:id="rId9"/>
    <p:sldId id="338" r:id="rId10"/>
    <p:sldId id="383" r:id="rId11"/>
    <p:sldId id="353" r:id="rId12"/>
    <p:sldId id="802" r:id="rId13"/>
    <p:sldId id="799" r:id="rId14"/>
    <p:sldId id="355" r:id="rId15"/>
    <p:sldId id="800" r:id="rId16"/>
    <p:sldId id="560" r:id="rId17"/>
    <p:sldId id="561" r:id="rId18"/>
    <p:sldId id="798" r:id="rId19"/>
    <p:sldId id="562" r:id="rId20"/>
    <p:sldId id="566" r:id="rId21"/>
    <p:sldId id="794" r:id="rId22"/>
    <p:sldId id="547" r:id="rId23"/>
    <p:sldId id="548" r:id="rId24"/>
    <p:sldId id="549" r:id="rId25"/>
    <p:sldId id="758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2"/>
    <p:restoredTop sz="96405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7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6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813E-0E11-4068-BAFA-C76C5D0BAC09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5501-2017-4519-A23E-1FB994E18500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85B2-F276-45FC-85D9-5E348845C190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EA6E-87BF-454C-B891-6ECA715299C5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FEC5-6477-4107-A975-EA3F6384F9A0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E578-E3C4-4871-AE83-A61D3309907A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7D18-36FD-4089-AAD7-639275D7B129}" type="datetime1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6211-2822-4852-A912-21BE486F9E2B}" type="datetime1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A3E6-849C-4A13-A9FD-47963046C1C5}" type="datetime1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879C-591A-4073-9103-EBE82C1B0F80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348F-985C-4636-B475-FE87D87A665E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A8077-2654-43CC-B5D1-D0E780471B7A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0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2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5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7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9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0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16CC-5D7E-4643-BFAC-94DD7B30E183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10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38318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&lt;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jge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; exit the loop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; val1++;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dec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val2                   ; val2--;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beginwhile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mov val1,eax            ; save new value for val1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7EFB0-E3E5-4800-AE23-5275E173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0993-A80E-46ED-B6E6-DB422A8AA77B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9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31E42-487E-1F4D-A963-4ED8B03F8463}"/>
              </a:ext>
            </a:extLst>
          </p:cNvPr>
          <p:cNvSpPr txBox="1"/>
          <p:nvPr/>
        </p:nvSpPr>
        <p:spPr>
          <a:xfrm>
            <a:off x="501105" y="1578536"/>
            <a:ext cx="62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While ( (val1 != val2) AND (val1 &gt; 0){</a:t>
            </a:r>
          </a:p>
          <a:p>
            <a:r>
              <a:rPr lang="en-US" dirty="0">
                <a:latin typeface="Courier" pitchFamily="2" charset="0"/>
              </a:rPr>
              <a:t>   Val3++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5F0EE-6589-4D7E-9E34-FAD6D1C7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C384-3C62-4BCC-BD75-BBCDD09F9D66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4207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==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Helvetica" charset="0"/>
              </a:rPr>
              <a:t>je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val1,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jbe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3952DF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val3                     ; val3++;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tx1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31E42-487E-1F4D-A963-4ED8B03F8463}"/>
              </a:ext>
            </a:extLst>
          </p:cNvPr>
          <p:cNvSpPr txBox="1"/>
          <p:nvPr/>
        </p:nvSpPr>
        <p:spPr>
          <a:xfrm>
            <a:off x="501105" y="1578536"/>
            <a:ext cx="62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While ( (val1 != val2) AND (val1 &gt; 0){</a:t>
            </a:r>
          </a:p>
          <a:p>
            <a:r>
              <a:rPr lang="en-US" dirty="0">
                <a:latin typeface="Courier" pitchFamily="2" charset="0"/>
              </a:rPr>
              <a:t>   Val3++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F90BB-4AE3-455A-B0BD-4D44B25D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F768B-E542-4542-A777-9AD39CAA957C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0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IF and While Statements </a:t>
            </a:r>
            <a:endParaRPr lang="en-US" sz="3000" dirty="0">
              <a:solidFill>
                <a:srgbClr val="3952D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translate the following </a:t>
            </a:r>
            <a:r>
              <a:rPr lang="en-US" sz="2000" b="1" dirty="0">
                <a:solidFill>
                  <a:srgbClr val="C00000"/>
                </a:solidFill>
              </a:rPr>
              <a:t>while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and </a:t>
            </a:r>
            <a:r>
              <a:rPr lang="en-US" sz="2000" b="1" dirty="0">
                <a:solidFill>
                  <a:srgbClr val="C00000"/>
                </a:solidFill>
              </a:rPr>
              <a:t>if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statements</a:t>
            </a:r>
            <a:r>
              <a:rPr lang="en-US" altLang="en-US" sz="2000" dirty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44993" y="2348426"/>
            <a:ext cx="6516140" cy="360577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F9CFC-CC7D-420C-96C4-6E55CA64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4663-77E8-4B3C-80A6-0F4CA05C279B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075" y="351728"/>
            <a:ext cx="4588803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WHILE </a:t>
            </a:r>
            <a:r>
              <a:rPr lang="en-US" altLang="en-US" sz="3200" dirty="0"/>
              <a:t>Loops: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60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3952DF"/>
                </a:solidFill>
              </a:rPr>
              <a:t>IF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 </a:t>
            </a:r>
            <a:r>
              <a:rPr lang="en-US" sz="2000" b="1" u="sng" dirty="0">
                <a:solidFill>
                  <a:srgbClr val="2F2A2B"/>
                </a:solidFill>
              </a:rPr>
              <a:t>Nested</a:t>
            </a:r>
            <a:r>
              <a:rPr lang="en-US" sz="2000" dirty="0">
                <a:solidFill>
                  <a:srgbClr val="2F2A2B"/>
                </a:solidFill>
              </a:rPr>
              <a:t> in a </a:t>
            </a:r>
            <a:r>
              <a:rPr lang="en-US" sz="2000" b="1" dirty="0">
                <a:solidFill>
                  <a:srgbClr val="3952DF"/>
                </a:solidFill>
              </a:rPr>
              <a:t>Loop</a:t>
            </a:r>
            <a:endParaRPr lang="en-US" sz="2000" b="1" dirty="0">
              <a:solidFill>
                <a:srgbClr val="3952DF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76" y="32740"/>
            <a:ext cx="6274304" cy="6271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408" y="32740"/>
            <a:ext cx="2625072" cy="31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D185-220D-4565-BD6C-36399617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F6EB-E5A6-44BA-92A9-2B7641A782D4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7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6908" y="2530351"/>
            <a:ext cx="5220032" cy="2888557"/>
          </a:xfrm>
          <a:prstGeom prst="rect">
            <a:avLst/>
          </a:prstGeom>
        </p:spPr>
      </p:pic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56" y="108488"/>
            <a:ext cx="6755543" cy="6164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410" y="3136049"/>
            <a:ext cx="5145910" cy="82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6410" y="4060819"/>
            <a:ext cx="5923150" cy="7475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61509" y="3268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69435" y="41907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683" y="1148379"/>
            <a:ext cx="4252818" cy="28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9285" y="1079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063" y="5138080"/>
            <a:ext cx="2076029" cy="5616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4536321" y="4412928"/>
            <a:ext cx="2207484" cy="131886"/>
          </a:xfrm>
          <a:prstGeom prst="bentConnector3">
            <a:avLst>
              <a:gd name="adj1" fmla="val 100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9713" y="5572402"/>
            <a:ext cx="669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07584" y="11117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40/4 =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665" y="1855828"/>
            <a:ext cx="4130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will be the value </a:t>
            </a:r>
            <a:r>
              <a:rPr lang="en-US" sz="2400"/>
              <a:t>of </a:t>
            </a:r>
            <a:r>
              <a:rPr lang="en-US" sz="2400" b="1">
                <a:solidFill>
                  <a:srgbClr val="C00000"/>
                </a:solidFill>
              </a:rPr>
              <a:t>SUM?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39565-BFB6-4C0D-91F5-19D6C5FE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CBB1-498A-4FF1-9908-6279932B3DB7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5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9587" y="234842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shr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a.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b.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al,4 			; c.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rol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d.</a:t>
            </a:r>
          </a:p>
          <a:p>
            <a:pPr>
              <a:lnSpc>
                <a:spcPct val="130000"/>
              </a:lnSpc>
            </a:pPr>
            <a:r>
              <a:rPr lang="sk-SK" dirty="0"/>
              <a:t>mov al,0D4h</a:t>
            </a:r>
          </a:p>
          <a:p>
            <a:pPr>
              <a:lnSpc>
                <a:spcPct val="130000"/>
              </a:lnSpc>
            </a:pPr>
            <a:r>
              <a:rPr lang="sk-SK" b="1" dirty="0" err="1"/>
              <a:t>ror</a:t>
            </a:r>
            <a:r>
              <a:rPr lang="sk-SK" dirty="0"/>
              <a:t> al,3 			; </a:t>
            </a:r>
            <a:r>
              <a:rPr lang="sk-SK" dirty="0" err="1"/>
              <a:t>e</a:t>
            </a:r>
            <a:endParaRPr lang="sk-S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4C669-8F07-46F4-9156-35365E6D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C39B-B144-4B32-A0AD-EECB56E40025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749D52-4BC7-8544-AD7E-DDE840781D8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000" dirty="0"/>
              <a:t>Instructions </a:t>
            </a:r>
            <a:r>
              <a:rPr lang="en-US" altLang="en-US" sz="3000" b="1" dirty="0">
                <a:solidFill>
                  <a:srgbClr val="3952DF"/>
                </a:solidFill>
              </a:rPr>
              <a:t>Shifting</a:t>
            </a:r>
            <a:r>
              <a:rPr lang="en-US" altLang="en-US" sz="3000" dirty="0">
                <a:solidFill>
                  <a:srgbClr val="3952DF"/>
                </a:solidFill>
              </a:rPr>
              <a:t> </a:t>
            </a:r>
            <a:r>
              <a:rPr lang="en-US" altLang="en-US" sz="3000" b="1" dirty="0"/>
              <a:t>Multiple </a:t>
            </a:r>
            <a:r>
              <a:rPr lang="en-US" altLang="en-US" sz="3000" b="1" dirty="0" err="1"/>
              <a:t>Doublewords</a:t>
            </a:r>
            <a:endParaRPr lang="en-US" altLang="en-US" sz="3000" b="1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4600" y="1841501"/>
            <a:ext cx="9911080" cy="5359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sz="1800" dirty="0"/>
              <a:t> </a:t>
            </a:r>
            <a:r>
              <a:rPr lang="en-US" sz="1800" b="1" dirty="0">
                <a:solidFill>
                  <a:srgbClr val="2F2A2B"/>
                </a:solidFill>
              </a:rPr>
              <a:t>Example: </a:t>
            </a:r>
            <a:r>
              <a:rPr lang="en-US" sz="18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1800" dirty="0"/>
              <a:t>of each </a:t>
            </a:r>
            <a:r>
              <a:rPr lang="en-US" altLang="en-US" sz="18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1800" dirty="0"/>
              <a:t>: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2240280" y="2481582"/>
            <a:ext cx="8229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=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array DWORD </a:t>
            </a: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DUP(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rgbClr val="3952DF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h)      ; 1001 1001...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shr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+ 8],1	; high </a:t>
            </a:r>
            <a:r>
              <a:rPr lang="en-US" altLang="en-US" sz="1800" dirty="0" err="1">
                <a:latin typeface="Courier New" charset="0"/>
              </a:rPr>
              <a:t>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+ 4],1	; middle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],1	; low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856" y="5434851"/>
            <a:ext cx="44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the memory window </a:t>
            </a:r>
            <a:r>
              <a:rPr lang="en-US" b="1"/>
              <a:t>to verify the result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77023-F918-4426-8047-664BE652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63E9-7D1B-4339-ADB8-645BF084CCC5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4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7E70-7819-4F9B-902F-83AAED1F2045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DD8-03B2-0E4B-822F-DB0563AB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8DF8-900E-1E4B-A3BA-6E085315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the following pseudo code into assembly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Store the result in the variable – sum.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C3AA6-4DF3-FF4C-BE2F-B0D1B28A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A56DB-8501-6D4D-839F-0ED8E88C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9" y="2263564"/>
            <a:ext cx="5793327" cy="291407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3848-A18A-4639-B9FB-B2A2A52B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7F1C-7368-4CD3-A426-7652F205D257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3952DF"/>
                </a:solidFill>
              </a:rPr>
              <a:t>Logical Instructions, and If &amp; While statements</a:t>
            </a:r>
            <a:endParaRPr lang="en-US" dirty="0">
              <a:solidFill>
                <a:srgbClr val="3952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E815-3E42-4A12-AB38-F2B520661FE4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variable sum.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34BE6-0220-4D27-B02C-B5472C3E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EBA7-2B38-4197-897E-D86402F2AD41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BDAA1-E456-4FF4-BC63-721B9B6E1D1E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FFA56-98BD-4F0A-8405-38402185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215E-5A5C-4D97-9CB5-AD923298A049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EBCE0-113A-453D-81E3-437ED6D1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4F65-347C-4BC0-B861-634F3C62A998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02641-17B0-4B2A-8851-284C6C02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2B78-FD65-4830-BC7D-616C0DA676A2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D72-18D1-4B23-96A8-9221CD8A70DE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93407-7227-4D4A-AF46-19A9F17A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ED58-713C-4F66-B483-1336CE12503B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82F461E-65F2-417A-98E0-BEA18C14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6B7C-D47B-43EC-966C-7D798187FBF0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DA91C-2E0F-4374-B1DA-91FFCF75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8D58-6D8E-48D6-AC6A-8858C3CD14A8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69C7D51-C0C1-4526-814E-6546CE72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BF9CE-63C2-41F0-80CF-95EC61A899F8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81F-AD9A-4B3A-A1FA-8D359FF83F4E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F70ACC-0BD2-4890-95A4-C84D383E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527E-B943-4625-A979-C51239E700C0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6C3F7D-AA97-4941-836B-FD38ABBC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1F5-AF0A-4293-95A1-9FB4789586D2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3441C4E-8F1A-4109-A503-07721104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2BCA-FF44-4DA5-B89A-0A0EEAFA366D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03A66-B9B9-43DD-A21E-670C871A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126C-2E92-4C19-84B5-0449FD5178AB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FC824-7A98-454D-8627-1F1FF9E4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64B8D-D6CC-46B7-B09B-78F0BC73BFD3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0502F2-C682-49B4-83DB-8446BC0F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02775-9E65-4CD5-A0C1-C3BEB5FE8154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04A48F-725C-4110-B8BC-AB141C1B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5C99-0E21-4094-B84D-A1464D242E6E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745E5FEC-953E-414E-922B-4E2A7E6F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481B-2E6F-461D-968B-851A32EEE1A3}" type="datetime1">
              <a:rPr lang="en-US" smtClean="0"/>
              <a:t>3/25/24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10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10 :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Logical Instructions, and If &amp; While statements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9412-7C65-452A-B79A-83A618AF591F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046ED-90A0-4332-8FAC-CC49ADFCBF65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9A94-319E-405B-8741-FA7903F66CC7}" type="datetime1">
              <a:rPr lang="en-US" smtClean="0"/>
              <a:t>3/25/24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rgbClr val="3952DF"/>
                </a:solidFill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691816" y="3311276"/>
            <a:ext cx="6096000" cy="109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&lt;= bl) AND (bl &gt;=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Y =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262F-4A97-B844-8EF1-ADBA4C442E48}"/>
              </a:ext>
            </a:extLst>
          </p:cNvPr>
          <p:cNvSpPr/>
          <p:nvPr/>
        </p:nvSpPr>
        <p:spPr>
          <a:xfrm>
            <a:off x="838200" y="1690688"/>
            <a:ext cx="917207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When implementing </a:t>
            </a:r>
            <a:r>
              <a:rPr lang="en-US" altLang="en-US" b="1" dirty="0">
                <a:solidFill>
                  <a:srgbClr val="3952DF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2B4133-0C16-4757-8B67-037960E6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7869-F308-4EDA-BD48-3DDB4C91CF9D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1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rgbClr val="3952DF"/>
                </a:solidFill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691816" y="3311276"/>
            <a:ext cx="6096000" cy="109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&lt;= bl) AND (bl &gt;=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Y = 1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341FB6-9D38-BD44-BDA2-3E24E1861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378" y="2526000"/>
            <a:ext cx="6226443" cy="39668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jbe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jae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If_block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If_block</a:t>
            </a:r>
            <a:r>
              <a:rPr lang="en-US" altLang="en-US" sz="1800" dirty="0">
                <a:latin typeface="Courier New" charset="0"/>
              </a:rPr>
              <a:t>:            ; both are true 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jmp</a:t>
            </a:r>
            <a:r>
              <a:rPr lang="en-US" altLang="en-US" sz="1800" dirty="0">
                <a:latin typeface="Courier New" charset="0"/>
              </a:rPr>
              <a:t> 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Else_block</a:t>
            </a:r>
            <a:r>
              <a:rPr lang="en-US" altLang="en-US" sz="1800" dirty="0"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Y,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262F-4A97-B844-8EF1-ADBA4C442E48}"/>
              </a:ext>
            </a:extLst>
          </p:cNvPr>
          <p:cNvSpPr/>
          <p:nvPr/>
        </p:nvSpPr>
        <p:spPr>
          <a:xfrm>
            <a:off x="838200" y="1690688"/>
            <a:ext cx="917207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When implementing </a:t>
            </a:r>
            <a:r>
              <a:rPr lang="en-US" altLang="en-US" b="1" dirty="0">
                <a:solidFill>
                  <a:srgbClr val="3952DF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0FB84-30D8-43D7-8A2C-B9F48650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3B8E-72E3-4ED1-89BB-BC7D92115B33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2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WHILE</a:t>
            </a:r>
            <a:r>
              <a:rPr lang="en-US" altLang="en-US" sz="4000" dirty="0"/>
              <a:t>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5695" y="1877397"/>
            <a:ext cx="804878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>
                <a:solidFill>
                  <a:srgbClr val="3952DF"/>
                </a:solidFill>
              </a:rPr>
              <a:t>A WHILE loop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tests a condition first </a:t>
            </a:r>
            <a:r>
              <a:rPr lang="en-US" u="sng" dirty="0">
                <a:solidFill>
                  <a:srgbClr val="2F2A2B"/>
                </a:solidFill>
              </a:rPr>
              <a:t>before performing a block of statements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As long as </a:t>
            </a:r>
            <a:r>
              <a:rPr lang="en-US" dirty="0"/>
              <a:t>the </a:t>
            </a:r>
            <a:r>
              <a:rPr lang="en-US" dirty="0">
                <a:solidFill>
                  <a:srgbClr val="3952DF"/>
                </a:solidFill>
              </a:rPr>
              <a:t>loop condition remains true</a:t>
            </a:r>
            <a:r>
              <a:rPr lang="en-US" dirty="0"/>
              <a:t>, </a:t>
            </a:r>
            <a:r>
              <a:rPr lang="en-US" b="1" dirty="0"/>
              <a:t>the statements are repeated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37" y="3022326"/>
            <a:ext cx="3543300" cy="143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5695" y="4679025"/>
            <a:ext cx="9889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implementing this structure in assembly language,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it is convenient to </a:t>
            </a:r>
            <a:r>
              <a:rPr lang="en-US" b="1" dirty="0">
                <a:solidFill>
                  <a:srgbClr val="C00000"/>
                </a:solidFill>
              </a:rPr>
              <a:t>reverse the loop condition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b="1" dirty="0">
                <a:solidFill>
                  <a:srgbClr val="3952DF"/>
                </a:solidFill>
              </a:rPr>
              <a:t>jump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dirty="0" err="1">
                <a:solidFill>
                  <a:srgbClr val="2F2A2B"/>
                </a:solidFill>
              </a:rPr>
              <a:t>endwhile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if a condition becomes true</a:t>
            </a:r>
            <a:endParaRPr lang="en-US" b="1" dirty="0">
              <a:solidFill>
                <a:srgbClr val="2F2A2B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8" y="2072267"/>
            <a:ext cx="2624629" cy="40317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C5F63-A003-4FE3-8B51-59F85991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941-1485-44BB-9DEA-8FFD41B0CBA4}" type="datetime1">
              <a:rPr lang="en-US" smtClean="0"/>
              <a:t>3/25/24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14550</TotalTime>
  <Words>1526</Words>
  <Application>Microsoft Macintosh PowerPoint</Application>
  <PresentationFormat>Widescreen</PresentationFormat>
  <Paragraphs>307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10 Instructions</vt:lpstr>
      <vt:lpstr>Plan early …</vt:lpstr>
      <vt:lpstr>Problems in this lab</vt:lpstr>
      <vt:lpstr>Compound Expression with AND  (Example1)</vt:lpstr>
      <vt:lpstr>Compound Expression with AND  (Example1)</vt:lpstr>
      <vt:lpstr>WHILE Loops</vt:lpstr>
      <vt:lpstr>WHILE Loops: Example1</vt:lpstr>
      <vt:lpstr>WHILE Loops: Example1</vt:lpstr>
      <vt:lpstr>WHILE Loops: Example1</vt:lpstr>
      <vt:lpstr>IF and While Statements </vt:lpstr>
      <vt:lpstr>WHILE Loops:</vt:lpstr>
      <vt:lpstr>PowerPoint Presentation</vt:lpstr>
      <vt:lpstr>Shift and Rotate Instructions</vt:lpstr>
      <vt:lpstr>Shift and Rotate: Instructions Shifting Multiple Doublewords</vt:lpstr>
      <vt:lpstr>Lab 10</vt:lpstr>
      <vt:lpstr>Submission (1)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253</cp:revision>
  <dcterms:created xsi:type="dcterms:W3CDTF">2020-12-18T04:27:11Z</dcterms:created>
  <dcterms:modified xsi:type="dcterms:W3CDTF">2024-03-25T18:03:22Z</dcterms:modified>
</cp:coreProperties>
</file>